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80" r:id="rId6"/>
    <p:sldId id="259" r:id="rId7"/>
    <p:sldId id="288" r:id="rId8"/>
    <p:sldId id="260" r:id="rId9"/>
    <p:sldId id="283" r:id="rId10"/>
    <p:sldId id="261" r:id="rId11"/>
    <p:sldId id="264" r:id="rId12"/>
    <p:sldId id="284" r:id="rId13"/>
    <p:sldId id="267" r:id="rId14"/>
    <p:sldId id="262" r:id="rId15"/>
    <p:sldId id="263" r:id="rId16"/>
    <p:sldId id="266" r:id="rId17"/>
    <p:sldId id="268" r:id="rId18"/>
    <p:sldId id="285" r:id="rId19"/>
    <p:sldId id="286" r:id="rId20"/>
    <p:sldId id="287" r:id="rId21"/>
    <p:sldId id="272" r:id="rId22"/>
    <p:sldId id="273" r:id="rId23"/>
    <p:sldId id="274" r:id="rId24"/>
    <p:sldId id="275" r:id="rId25"/>
    <p:sldId id="292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68952"/>
  </p:normalViewPr>
  <p:slideViewPr>
    <p:cSldViewPr snapToGrid="0">
      <p:cViewPr varScale="1">
        <p:scale>
          <a:sx n="87" d="100"/>
          <a:sy n="87" d="100"/>
        </p:scale>
        <p:origin x="1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F9D56-9843-D447-A2FA-830B452727C4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95E54-B1D1-F244-872C-1B859491F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03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Brundtland report is when the world realized GDP wasn’t a good indicator of progresses and welfare when used on its own 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drucker</a:t>
            </a:r>
            <a:r>
              <a:rPr lang="en-US" dirty="0"/>
              <a:t> is a management consultant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4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if else is very elegant because it considers how the player can win, then puts everything else in another case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09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  <a:r>
              <a:rPr lang="en-US" dirty="0" err="1"/>
              <a:t>i</a:t>
            </a:r>
            <a:r>
              <a:rPr lang="en-US" dirty="0"/>
              <a:t> told you the C choice and person choice, you should be tell what happens here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Things to highlight in this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Function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If_case</a:t>
            </a:r>
            <a:r>
              <a:rPr lang="en-US" dirty="0"/>
              <a:t> cases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Boolean comparison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Loop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Storing a result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20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23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73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6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0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look at the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r>
              <a:rPr lang="en-US" dirty="0"/>
              <a:t>- canvas for problem sets </a:t>
            </a:r>
          </a:p>
          <a:p>
            <a:r>
              <a:rPr lang="en-US" dirty="0"/>
              <a:t>- canvas has a </a:t>
            </a:r>
            <a:r>
              <a:rPr lang="en-US"/>
              <a:t>discussion boars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2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68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IDE: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integrated development environment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9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Lets back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it important to think like a computer (more than coding)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its solved?)</a:t>
            </a:r>
          </a:p>
          <a:p>
            <a:pPr lvl="1"/>
            <a:r>
              <a:rPr lang="en-US" dirty="0"/>
              <a:t>Coding 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33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Now lets zoom in, why is it worth learning how to code?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Efficiency and Speed – its so much faster </a:t>
            </a:r>
          </a:p>
          <a:p>
            <a:r>
              <a:rPr lang="en-US" dirty="0"/>
              <a:t>Accurate – not reliant on copy-paste/find-replace </a:t>
            </a:r>
          </a:p>
          <a:p>
            <a:r>
              <a:rPr lang="en-US" dirty="0"/>
              <a:t>Replicability – for your teams, others, new datasets </a:t>
            </a:r>
          </a:p>
          <a:p>
            <a:r>
              <a:rPr lang="en-US" dirty="0"/>
              <a:t>Customize – write models for your data, clean and manipulate data for your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Employment – more jobs, better jobs, more money -- Varies wildly, but on average, people who code make 20-30% more which is something like 10-20k more per year </a:t>
            </a:r>
          </a:p>
          <a:p>
            <a:r>
              <a:rPr lang="en-US" dirty="0"/>
              <a:t>Collaboration – compared to excel, GitHub on last day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97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– are you solving the problem?</a:t>
            </a:r>
          </a:p>
          <a:p>
            <a:pPr lvl="1"/>
            <a:r>
              <a:rPr lang="en-US" dirty="0"/>
              <a:t>Serves as road map and plan – important for multiple work sessions</a:t>
            </a:r>
          </a:p>
          <a:p>
            <a:pPr lvl="1"/>
            <a:r>
              <a:rPr lang="en-US" dirty="0"/>
              <a:t>Collaboration/Documentation – can communicate what you did to others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52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3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43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97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36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06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90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26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723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12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84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9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1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816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23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4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0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9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0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7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0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07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3284-4FF2-89D1-E31D-D75583309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/ Thinking Like a Computer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B5C8C5-286F-2FDC-36CA-CD982DAD0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Day One of Programming Workshop</a:t>
            </a:r>
          </a:p>
          <a:p>
            <a:r>
              <a:rPr lang="en-US" dirty="0"/>
              <a:t>Andie Creel (she/her)</a:t>
            </a:r>
          </a:p>
          <a:p>
            <a:r>
              <a:rPr lang="en-US" dirty="0"/>
              <a:t>January 2025</a:t>
            </a:r>
          </a:p>
          <a:p>
            <a:r>
              <a:rPr lang="en-US" dirty="0"/>
              <a:t>TF: Eliana Stone</a:t>
            </a:r>
          </a:p>
        </p:txBody>
      </p:sp>
    </p:spTree>
    <p:extLst>
      <p:ext uri="{BB962C8B-B14F-4D97-AF65-F5344CB8AC3E}">
        <p14:creationId xmlns:p14="http://schemas.microsoft.com/office/powerpoint/2010/main" val="3940257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5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40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A2096-631B-BA7F-889C-C225F127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2AFB-1BB5-B1D6-7CE5-29B4CC633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Code: What your computer runs (different languages)</a:t>
            </a:r>
          </a:p>
          <a:p>
            <a:r>
              <a:rPr lang="en-US" dirty="0"/>
              <a:t>Script: The text file where you write your code</a:t>
            </a:r>
          </a:p>
          <a:p>
            <a:r>
              <a:rPr lang="en-US" dirty="0"/>
              <a:t>Comments: Notes you write yourself that the computer doesn’t read</a:t>
            </a:r>
          </a:p>
          <a:p>
            <a:r>
              <a:rPr lang="en-US" dirty="0"/>
              <a:t>Run (aka compile and execute): when the computer executes your code</a:t>
            </a:r>
          </a:p>
          <a:p>
            <a:r>
              <a:rPr lang="en-US" dirty="0"/>
              <a:t>IDE/GUI/Software</a:t>
            </a:r>
          </a:p>
          <a:p>
            <a:pPr lvl="1"/>
            <a:r>
              <a:rPr lang="en-US" dirty="0"/>
              <a:t>Where you write and run your scripts and comments</a:t>
            </a:r>
          </a:p>
          <a:p>
            <a:pPr lvl="1"/>
            <a:r>
              <a:rPr lang="en-US" dirty="0"/>
              <a:t>R Studio, </a:t>
            </a:r>
            <a:r>
              <a:rPr lang="en-US" dirty="0" err="1"/>
              <a:t>Jupyter</a:t>
            </a:r>
            <a:r>
              <a:rPr lang="en-US" dirty="0"/>
              <a:t> Notebooks, Google Collab (Collaboratory)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1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think like a computer?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B5128-C028-5868-5E29-E6CD18690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it's solved?)</a:t>
            </a:r>
          </a:p>
          <a:p>
            <a:pPr lvl="1"/>
            <a:r>
              <a:rPr lang="en-US" dirty="0"/>
              <a:t>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757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learn to code?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417463-6F12-7A4D-201C-90D0C9D9F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 and Speed: it’s so much faster </a:t>
            </a:r>
          </a:p>
          <a:p>
            <a:r>
              <a:rPr lang="en-US" dirty="0"/>
              <a:t>Accurate: not reliant on copy-paste/find-replace </a:t>
            </a:r>
          </a:p>
          <a:p>
            <a:r>
              <a:rPr lang="en-US" dirty="0"/>
              <a:t>Replicability: teams, peer review, new datasets </a:t>
            </a:r>
          </a:p>
          <a:p>
            <a:r>
              <a:rPr lang="en-US" dirty="0"/>
              <a:t>Customize: write models for your data, clean and manipulate data for your models</a:t>
            </a:r>
          </a:p>
          <a:p>
            <a:r>
              <a:rPr lang="en-US" dirty="0"/>
              <a:t>Employment: more jobs, better jobs, more money </a:t>
            </a:r>
          </a:p>
          <a:p>
            <a:r>
              <a:rPr lang="en-US" dirty="0"/>
              <a:t>Collaboration: compared to Excel, GitHub on our last day </a:t>
            </a:r>
          </a:p>
        </p:txBody>
      </p:sp>
    </p:spTree>
    <p:extLst>
      <p:ext uri="{BB962C8B-B14F-4D97-AF65-F5344CB8AC3E}">
        <p14:creationId xmlns:p14="http://schemas.microsoft.com/office/powerpoint/2010/main" val="226742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E611-5A63-2603-C50A-D5E7347F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Code – first step of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E060-617A-8422-E218-4F2BA3851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</a:t>
            </a:r>
          </a:p>
          <a:p>
            <a:pPr lvl="1"/>
            <a:r>
              <a:rPr lang="en-US" dirty="0"/>
              <a:t>Pseudo code is the outline of your code</a:t>
            </a:r>
          </a:p>
          <a:p>
            <a:pPr lvl="1"/>
            <a:r>
              <a:rPr lang="en-US" dirty="0"/>
              <a:t>Similar to the writing process </a:t>
            </a:r>
          </a:p>
          <a:p>
            <a:pPr lvl="1"/>
            <a:r>
              <a:rPr lang="en-US" dirty="0"/>
              <a:t>Not a coding language</a:t>
            </a:r>
          </a:p>
          <a:p>
            <a:pPr lvl="1"/>
            <a:r>
              <a:rPr lang="en-US" dirty="0"/>
              <a:t>I do it on scrap paper or in comments at the top of my scripts</a:t>
            </a:r>
          </a:p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</a:t>
            </a:r>
          </a:p>
          <a:p>
            <a:pPr lvl="1"/>
            <a:r>
              <a:rPr lang="en-US" dirty="0"/>
              <a:t>Serves as road map and plan </a:t>
            </a:r>
          </a:p>
          <a:p>
            <a:pPr lvl="2"/>
            <a:r>
              <a:rPr lang="en-US" dirty="0"/>
              <a:t>Super important for multiple work sessions</a:t>
            </a:r>
          </a:p>
          <a:p>
            <a:pPr lvl="1"/>
            <a:r>
              <a:rPr lang="en-US" dirty="0"/>
              <a:t>Collaboration/Documentation</a:t>
            </a:r>
          </a:p>
          <a:p>
            <a:pPr lvl="2"/>
            <a:r>
              <a:rPr lang="en-US" dirty="0"/>
              <a:t>Can communicate what you’ve done/are doing to others </a:t>
            </a:r>
          </a:p>
        </p:txBody>
      </p:sp>
    </p:spTree>
    <p:extLst>
      <p:ext uri="{BB962C8B-B14F-4D97-AF65-F5344CB8AC3E}">
        <p14:creationId xmlns:p14="http://schemas.microsoft.com/office/powerpoint/2010/main" val="1773159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 instructions for how to brew a cup of coffee (3 min)</a:t>
            </a:r>
          </a:p>
        </p:txBody>
      </p:sp>
    </p:spTree>
    <p:extLst>
      <p:ext uri="{BB962C8B-B14F-4D97-AF65-F5344CB8AC3E}">
        <p14:creationId xmlns:p14="http://schemas.microsoft.com/office/powerpoint/2010/main" val="282218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instructions with a partner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them “run” your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 you find any bugs? (5 min)</a:t>
            </a:r>
          </a:p>
        </p:txBody>
      </p:sp>
    </p:spTree>
    <p:extLst>
      <p:ext uri="{BB962C8B-B14F-4D97-AF65-F5344CB8AC3E}">
        <p14:creationId xmlns:p14="http://schemas.microsoft.com/office/powerpoint/2010/main" val="3987107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Write instructions for how to play Rock, Paper, Scissors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will need multiple cases </a:t>
            </a:r>
          </a:p>
          <a:p>
            <a:pPr marL="0" indent="0">
              <a:buNone/>
            </a:pPr>
            <a:r>
              <a:rPr lang="en-US" sz="3200" dirty="0"/>
              <a:t>(5 min) </a:t>
            </a:r>
          </a:p>
        </p:txBody>
      </p:sp>
    </p:spTree>
    <p:extLst>
      <p:ext uri="{BB962C8B-B14F-4D97-AF65-F5344CB8AC3E}">
        <p14:creationId xmlns:p14="http://schemas.microsoft.com/office/powerpoint/2010/main" val="4136783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with a partner.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Play by the rules they just gave you.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 you cheat??</a:t>
            </a:r>
          </a:p>
          <a:p>
            <a:pPr marL="0" indent="0">
              <a:buNone/>
            </a:pPr>
            <a:r>
              <a:rPr lang="en-US" sz="3200" dirty="0"/>
              <a:t>(5 min)</a:t>
            </a:r>
          </a:p>
        </p:txBody>
      </p:sp>
    </p:spTree>
    <p:extLst>
      <p:ext uri="{BB962C8B-B14F-4D97-AF65-F5344CB8AC3E}">
        <p14:creationId xmlns:p14="http://schemas.microsoft.com/office/powerpoint/2010/main" val="68158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My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Freshman in college: financial engineering (whatever that is) -&gt; Java</a:t>
            </a:r>
          </a:p>
          <a:p>
            <a:pPr lvl="1"/>
            <a:r>
              <a:rPr lang="en-US" sz="2000"/>
              <a:t>“I am a magician”  </a:t>
            </a:r>
          </a:p>
          <a:p>
            <a:r>
              <a:rPr lang="en-US" sz="2000"/>
              <a:t>Majored in Econ, minored in CS</a:t>
            </a:r>
          </a:p>
          <a:p>
            <a:r>
              <a:rPr lang="en-US" sz="2000"/>
              <a:t>TAed programming labs in college </a:t>
            </a:r>
          </a:p>
          <a:p>
            <a:r>
              <a:rPr lang="en-US" sz="2000"/>
              <a:t>Pandemic Hobby: big data </a:t>
            </a:r>
          </a:p>
          <a:p>
            <a:r>
              <a:rPr lang="en-US" sz="2000"/>
              <a:t>Master’s thesis: Parks use in pandemic (Cell Phone Data)</a:t>
            </a:r>
          </a:p>
          <a:p>
            <a:r>
              <a:rPr lang="en-US" sz="2000"/>
              <a:t>Dissertation work:  Environmental Econ -- value of local recreation and urban green space</a:t>
            </a:r>
            <a:endParaRPr lang="en-US" sz="2000" dirty="0"/>
          </a:p>
        </p:txBody>
      </p:sp>
      <p:pic>
        <p:nvPicPr>
          <p:cNvPr id="5" name="Picture 4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96D852D4-B074-D171-DD46-F511410D7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8" r="22147" b="2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327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F854C-63FB-6B0F-62A8-E85321FB9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pseudo code (lazy)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99D-324D-53C4-B21F-647ECC45B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Player: choose rock paper scissor</a:t>
            </a:r>
          </a:p>
          <a:p>
            <a:pPr marL="0" indent="0">
              <a:buNone/>
            </a:pPr>
            <a:r>
              <a:rPr lang="en-US" sz="3600" dirty="0"/>
              <a:t>Computer: random generate rock paper scissor </a:t>
            </a:r>
          </a:p>
          <a:p>
            <a:pPr marL="0" indent="0">
              <a:buNone/>
            </a:pPr>
            <a:r>
              <a:rPr lang="en-US" sz="3600" dirty="0"/>
              <a:t>Compare P &amp; C </a:t>
            </a:r>
          </a:p>
          <a:p>
            <a:pPr marL="457200" lvl="1" indent="0">
              <a:buNone/>
            </a:pPr>
            <a:r>
              <a:rPr lang="en-US" sz="3200" dirty="0"/>
              <a:t>If P = Rock </a:t>
            </a:r>
          </a:p>
          <a:p>
            <a:pPr marL="914400" lvl="2" indent="0">
              <a:buNone/>
            </a:pPr>
            <a:r>
              <a:rPr lang="en-US" sz="2800" dirty="0"/>
              <a:t>And C = Rock: tie </a:t>
            </a:r>
          </a:p>
          <a:p>
            <a:pPr marL="914400" lvl="2" indent="0">
              <a:buNone/>
            </a:pPr>
            <a:r>
              <a:rPr lang="en-US" sz="2800" dirty="0"/>
              <a:t>And C = paper: player loses </a:t>
            </a:r>
          </a:p>
          <a:p>
            <a:pPr marL="914400" lvl="2" indent="0">
              <a:buNone/>
            </a:pPr>
            <a:r>
              <a:rPr lang="en-US" sz="2800" dirty="0"/>
              <a:t>And C = scissors: player wins</a:t>
            </a:r>
          </a:p>
          <a:p>
            <a:pPr marL="457200" lvl="1" indent="0">
              <a:buNone/>
            </a:pPr>
            <a:r>
              <a:rPr lang="en-US" sz="3200" dirty="0"/>
              <a:t>Same for if P = paper and P = Scissors </a:t>
            </a:r>
          </a:p>
        </p:txBody>
      </p:sp>
    </p:spTree>
    <p:extLst>
      <p:ext uri="{BB962C8B-B14F-4D97-AF65-F5344CB8AC3E}">
        <p14:creationId xmlns:p14="http://schemas.microsoft.com/office/powerpoint/2010/main" val="1564238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E310-0472-AF42-56B0-13C5D46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Lazy Pseudo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C9E2-8970-208F-8F38-01861F7B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3077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600" dirty="0"/>
              <a:t>While </a:t>
            </a:r>
            <a:r>
              <a:rPr lang="en-US" sz="5600" dirty="0" err="1"/>
              <a:t>play_again</a:t>
            </a:r>
            <a:r>
              <a:rPr lang="en-US" sz="5600" dirty="0"/>
              <a:t> is true</a:t>
            </a:r>
          </a:p>
          <a:p>
            <a:pPr marL="0" indent="0">
              <a:buNone/>
            </a:pPr>
            <a:r>
              <a:rPr lang="en-US" sz="5600" dirty="0"/>
              <a:t>    Prompt the player to select Rock, Paper, or Scissors</a:t>
            </a:r>
          </a:p>
          <a:p>
            <a:pPr marL="0" indent="0">
              <a:buNone/>
            </a:pPr>
            <a:r>
              <a:rPr lang="en-US" sz="5600" dirty="0"/>
              <a:t>    Generate a random choice for the computer (Rock, Paper, or Scissors)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If player's choice is the same as computer's choice</a:t>
            </a:r>
          </a:p>
          <a:p>
            <a:pPr marL="0" indent="0">
              <a:buNone/>
            </a:pPr>
            <a:r>
              <a:rPr lang="en-US" sz="5600" dirty="0"/>
              <a:t>      Display "It's a tie!"</a:t>
            </a:r>
          </a:p>
          <a:p>
            <a:pPr marL="0" indent="0">
              <a:buNone/>
            </a:pPr>
            <a:r>
              <a:rPr lang="en-US" sz="5600" dirty="0"/>
              <a:t>    Else If player chooses Rock and computer chooses Scissors</a:t>
            </a:r>
          </a:p>
          <a:p>
            <a:pPr marL="0" indent="0">
              <a:buNone/>
            </a:pPr>
            <a:r>
              <a:rPr lang="en-US" sz="5600" dirty="0"/>
              <a:t>      Display "Player wins! Rock crushes Scissors."</a:t>
            </a:r>
          </a:p>
          <a:p>
            <a:pPr marL="0" indent="0">
              <a:buNone/>
            </a:pPr>
            <a:r>
              <a:rPr lang="en-US" sz="5600" dirty="0"/>
              <a:t>    Else If player chooses Paper and computer chooses Rock</a:t>
            </a:r>
          </a:p>
          <a:p>
            <a:pPr marL="0" indent="0">
              <a:buNone/>
            </a:pPr>
            <a:r>
              <a:rPr lang="en-US" sz="5600" dirty="0"/>
              <a:t>      Display "Player wins! Paper covers Rock."</a:t>
            </a:r>
          </a:p>
          <a:p>
            <a:pPr marL="0" indent="0">
              <a:buNone/>
            </a:pPr>
            <a:r>
              <a:rPr lang="en-US" sz="5600" dirty="0"/>
              <a:t>    Else If player chooses Scissors and computer chooses Paper</a:t>
            </a:r>
          </a:p>
          <a:p>
            <a:pPr marL="0" indent="0">
              <a:buNone/>
            </a:pPr>
            <a:r>
              <a:rPr lang="en-US" sz="5600" dirty="0"/>
              <a:t>      Display "Player wins! Scissors cut Paper."</a:t>
            </a:r>
          </a:p>
          <a:p>
            <a:pPr marL="0" indent="0">
              <a:buNone/>
            </a:pPr>
            <a:r>
              <a:rPr lang="en-US" sz="5600" dirty="0"/>
              <a:t>    Else</a:t>
            </a:r>
          </a:p>
          <a:p>
            <a:pPr marL="0" indent="0">
              <a:buNone/>
            </a:pPr>
            <a:r>
              <a:rPr lang="en-US" sz="5600" dirty="0"/>
              <a:t>      Display "Computer wins!"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Ask the player if they want to play again </a:t>
            </a:r>
          </a:p>
          <a:p>
            <a:pPr marL="0" indent="0">
              <a:buNone/>
            </a:pPr>
            <a:r>
              <a:rPr lang="en-US" sz="5600" dirty="0"/>
              <a:t>       set </a:t>
            </a:r>
            <a:r>
              <a:rPr lang="en-US" sz="5600" dirty="0" err="1"/>
              <a:t>play_again</a:t>
            </a:r>
            <a:r>
              <a:rPr lang="en-US" sz="5600" dirty="0"/>
              <a:t> to true or false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51C2FE-C2E7-2785-9263-07ABA8296779}"/>
              </a:ext>
            </a:extLst>
          </p:cNvPr>
          <p:cNvSpPr txBox="1"/>
          <p:nvPr/>
        </p:nvSpPr>
        <p:spPr>
          <a:xfrm>
            <a:off x="2569029" y="1378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71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889A-564D-7C1E-A1A7-7721B2ED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Code </a:t>
            </a:r>
          </a:p>
        </p:txBody>
      </p:sp>
      <p:pic>
        <p:nvPicPr>
          <p:cNvPr id="5" name="Content Placeholder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605A72E4-A6C7-9BD1-AA52-2F16FB0A2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020" y="1846053"/>
            <a:ext cx="5530178" cy="4646822"/>
          </a:xfr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6EA2DA9-49AD-A60B-CCE2-248A48A99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46053"/>
            <a:ext cx="5309049" cy="494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39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define and solve problems,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</a:t>
            </a:r>
            <a:r>
              <a:rPr lang="en-US" dirty="0">
                <a:solidFill>
                  <a:srgbClr val="FF0000"/>
                </a:solidFill>
              </a:rPr>
              <a:t>define and solve problems</a:t>
            </a:r>
            <a:r>
              <a:rPr lang="en-US" dirty="0"/>
              <a:t>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10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4616-0918-50D6-FC39-34CE4D4A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ChatGPT and other AI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B9E8D-9647-B3F1-088B-46F0D946F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of them could probably solve all of what we do in this class</a:t>
            </a:r>
          </a:p>
          <a:p>
            <a:r>
              <a:rPr lang="en-US" dirty="0"/>
              <a:t>But they can’t solve everything you’ll eventually want to do </a:t>
            </a:r>
          </a:p>
          <a:p>
            <a:r>
              <a:rPr lang="en-US" dirty="0"/>
              <a:t>You can’t get to the cutting-edge problems without basics </a:t>
            </a:r>
          </a:p>
          <a:p>
            <a:pPr lvl="1"/>
            <a:r>
              <a:rPr lang="en-US" dirty="0"/>
              <a:t>At the very least, you’ll be limited </a:t>
            </a:r>
          </a:p>
          <a:p>
            <a:r>
              <a:rPr lang="en-US" dirty="0"/>
              <a:t>Learn basics so that you can get to hard problems, and use AI as a collaborative aid once there </a:t>
            </a:r>
          </a:p>
        </p:txBody>
      </p:sp>
    </p:spTree>
    <p:extLst>
      <p:ext uri="{BB962C8B-B14F-4D97-AF65-F5344CB8AC3E}">
        <p14:creationId xmlns:p14="http://schemas.microsoft.com/office/powerpoint/2010/main" val="2397786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883B0E-B8F7-C673-2C10-18F32817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50" y="637763"/>
            <a:ext cx="4310698" cy="1627274"/>
          </a:xfrm>
        </p:spPr>
        <p:txBody>
          <a:bodyPr anchor="t">
            <a:normAutofit/>
          </a:bodyPr>
          <a:lstStyle/>
          <a:p>
            <a:r>
              <a:rPr lang="en-US"/>
              <a:t>What’s next  </a:t>
            </a:r>
          </a:p>
        </p:txBody>
      </p:sp>
      <p:pic>
        <p:nvPicPr>
          <p:cNvPr id="5" name="Picture 4" descr="Coffee on white background">
            <a:extLst>
              <a:ext uri="{FF2B5EF4-FFF2-40B4-BE49-F238E27FC236}">
                <a16:creationId xmlns:a16="http://schemas.microsoft.com/office/drawing/2014/main" id="{58B60D00-5192-8538-62BF-20F8C2CAE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719" b="1"/>
          <a:stretch/>
        </p:blipFill>
        <p:spPr>
          <a:xfrm>
            <a:off x="1155547" y="637762"/>
            <a:ext cx="4284408" cy="55767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234939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3DD87-611B-E18B-80A0-B006D0DF7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2555978"/>
            <a:ext cx="4310698" cy="3658554"/>
          </a:xfrm>
        </p:spPr>
        <p:txBody>
          <a:bodyPr>
            <a:normAutofit/>
          </a:bodyPr>
          <a:lstStyle/>
          <a:p>
            <a:r>
              <a:rPr lang="en-US" sz="2000"/>
              <a:t>30 min break </a:t>
            </a:r>
          </a:p>
          <a:p>
            <a:r>
              <a:rPr lang="en-US" sz="2000"/>
              <a:t>Base R </a:t>
            </a:r>
          </a:p>
        </p:txBody>
      </p:sp>
    </p:spTree>
    <p:extLst>
      <p:ext uri="{BB962C8B-B14F-4D97-AF65-F5344CB8AC3E}">
        <p14:creationId xmlns:p14="http://schemas.microsoft.com/office/powerpoint/2010/main" val="2405003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663295-82B9-1037-2078-070FC93F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3700"/>
              <a:t>My motivation for knowing how to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9938F-767D-8A87-E548-88A916A8B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1600" dirty="0"/>
              <a:t>Sustainable development: </a:t>
            </a:r>
            <a:r>
              <a:rPr lang="en-US" sz="1600" b="0" i="0" dirty="0">
                <a:effectLst/>
                <a:latin typeface="Söhne"/>
              </a:rPr>
              <a:t>"meets the needs of the present without compromising the ability of future generations to meet their own needs” -- Brundtland Report, 1987 </a:t>
            </a:r>
          </a:p>
          <a:p>
            <a:r>
              <a:rPr lang="en-US" sz="1600" b="0" i="0" dirty="0">
                <a:effectLst/>
                <a:latin typeface="Söhne"/>
              </a:rPr>
              <a:t>Needs: consumption of goods, health, political stability, culture</a:t>
            </a:r>
          </a:p>
          <a:p>
            <a:pPr lvl="1"/>
            <a:r>
              <a:rPr lang="en-US" sz="1600" b="0" i="0" dirty="0">
                <a:effectLst/>
                <a:latin typeface="Söhne"/>
              </a:rPr>
              <a:t>T</a:t>
            </a:r>
            <a:r>
              <a:rPr lang="en-US" sz="1600" dirty="0">
                <a:latin typeface="Söhne"/>
              </a:rPr>
              <a:t>he environment affects this </a:t>
            </a:r>
          </a:p>
          <a:p>
            <a:pPr lvl="1"/>
            <a:r>
              <a:rPr lang="en-US" sz="1600" dirty="0">
                <a:latin typeface="Söhne"/>
              </a:rPr>
              <a:t>That effect can be hard to observe/measure </a:t>
            </a:r>
          </a:p>
          <a:p>
            <a:r>
              <a:rPr lang="en-US" sz="1600" b="0" i="0" dirty="0">
                <a:effectLst/>
                <a:latin typeface="Söhne"/>
              </a:rPr>
              <a:t>Explosion of data and computing power can help us observe and understand how nature affects sustainable development </a:t>
            </a:r>
          </a:p>
          <a:p>
            <a:r>
              <a:rPr lang="en-US" sz="1600" b="0" i="0" dirty="0">
                <a:effectLst/>
                <a:latin typeface="Söhne"/>
              </a:rPr>
              <a:t>“What gets measured gets managed” – Peter Drucker</a:t>
            </a:r>
            <a:r>
              <a:rPr lang="en-US" sz="1600" dirty="0">
                <a:latin typeface="Söhne"/>
              </a:rPr>
              <a:t> (</a:t>
            </a:r>
            <a:r>
              <a:rPr lang="en-US" sz="1600" b="0" i="0" dirty="0">
                <a:effectLst/>
                <a:latin typeface="Söhne"/>
              </a:rPr>
              <a:t>maybe?)</a:t>
            </a:r>
          </a:p>
          <a:p>
            <a:endParaRPr lang="en-US" sz="1600" b="0" i="0" dirty="0">
              <a:effectLst/>
              <a:latin typeface="Söhne"/>
            </a:endParaRP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A7EDB4-72CD-1B62-19C1-A3D670D7BB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54" r="25002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1254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Eliana’s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9" y="2405067"/>
            <a:ext cx="10268643" cy="3729034"/>
          </a:xfrm>
        </p:spPr>
        <p:txBody>
          <a:bodyPr>
            <a:normAutofit/>
          </a:bodyPr>
          <a:lstStyle/>
          <a:p>
            <a:r>
              <a:rPr lang="en-US" sz="2000" dirty="0"/>
              <a:t>Majored in Environmental Studies and Economics</a:t>
            </a:r>
          </a:p>
          <a:p>
            <a:r>
              <a:rPr lang="en-US" sz="2000" dirty="0"/>
              <a:t>Didn’t start coding till junior year of college</a:t>
            </a:r>
          </a:p>
          <a:p>
            <a:pPr lvl="1"/>
            <a:r>
              <a:rPr lang="en-US" sz="2000" dirty="0"/>
              <a:t>Felt a huge barrier to entry compared to peers with programming backgrounds</a:t>
            </a:r>
          </a:p>
          <a:p>
            <a:r>
              <a:rPr lang="en-US" sz="2000" dirty="0"/>
              <a:t>Started with classes in R</a:t>
            </a:r>
          </a:p>
          <a:p>
            <a:r>
              <a:rPr lang="en-US" sz="2000" dirty="0"/>
              <a:t>Now other languages like Python and Google Earth Engine JavaScript are easy to self-learn with online resources</a:t>
            </a:r>
          </a:p>
          <a:p>
            <a:r>
              <a:rPr lang="en-US" sz="2000" dirty="0"/>
              <a:t>Master’s thesis: Agribusiness lobbying on Brazilian economy and public health (remotely-sensed crop data, decades of municipal election data)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9D291-38AA-AB62-5C54-921C8D3CD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9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0ABA-1A43-E916-7905-5A81542A5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r>
              <a:rPr lang="en-US"/>
              <a:t>Introductions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7601-8314-D28A-6A6E-FC28FB4B6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63937"/>
            <a:ext cx="10515600" cy="4351338"/>
          </a:xfrm>
        </p:spPr>
        <p:txBody>
          <a:bodyPr/>
          <a:lstStyle/>
          <a:p>
            <a:r>
              <a:rPr lang="en-US" dirty="0"/>
              <a:t>Name (pronouns) </a:t>
            </a:r>
          </a:p>
          <a:p>
            <a:r>
              <a:rPr lang="en-US" dirty="0"/>
              <a:t>What you do at YSE </a:t>
            </a:r>
          </a:p>
          <a:p>
            <a:r>
              <a:rPr lang="en-US" dirty="0"/>
              <a:t>Why you decided to take this workshop </a:t>
            </a:r>
          </a:p>
        </p:txBody>
      </p:sp>
    </p:spTree>
    <p:extLst>
      <p:ext uri="{BB962C8B-B14F-4D97-AF65-F5344CB8AC3E}">
        <p14:creationId xmlns:p14="http://schemas.microsoft.com/office/powerpoint/2010/main" val="281744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7E78-F896-8C4A-C23E-C10AA29C0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next three days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646-7795-1937-9FB4-DAE2F45D3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Rid the intimidation factor </a:t>
            </a:r>
          </a:p>
          <a:p>
            <a:r>
              <a:rPr lang="en-US" dirty="0"/>
              <a:t>Build a foundation for other classes and opportunities to build on</a:t>
            </a:r>
          </a:p>
          <a:p>
            <a:r>
              <a:rPr lang="en-US" dirty="0"/>
              <a:t>Accelerate the initial learning curve </a:t>
            </a:r>
          </a:p>
          <a:p>
            <a:pPr lvl="1"/>
            <a:r>
              <a:rPr lang="en-US" dirty="0"/>
              <a:t>I tried to build what I wish I had</a:t>
            </a:r>
          </a:p>
          <a:p>
            <a:endParaRPr lang="en-US" dirty="0"/>
          </a:p>
          <a:p>
            <a:r>
              <a:rPr lang="en-US" dirty="0"/>
              <a:t>Advice: Ask questions </a:t>
            </a:r>
          </a:p>
          <a:p>
            <a:pPr lvl="1"/>
            <a:r>
              <a:rPr lang="en-US" dirty="0"/>
              <a:t>Believe that you’re entitled to learn everything the next three days has to offer</a:t>
            </a:r>
          </a:p>
          <a:p>
            <a:pPr lvl="1"/>
            <a:r>
              <a:rPr lang="en-US" dirty="0"/>
              <a:t> Even when you don’t know how to say it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7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4DED-3338-4DE3-CB3C-EBEA8A90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9D9-114A-48D0-B97F-FF077BC95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2453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9:00 am to 12:30 every morning </a:t>
            </a:r>
          </a:p>
          <a:p>
            <a:pPr lvl="1"/>
            <a:r>
              <a:rPr lang="en-US" dirty="0"/>
              <a:t>Two 60 to 90-minute lectures per day </a:t>
            </a:r>
          </a:p>
          <a:p>
            <a:pPr lvl="1"/>
            <a:r>
              <a:rPr lang="en-US" dirty="0"/>
              <a:t>30 min break between</a:t>
            </a:r>
          </a:p>
          <a:p>
            <a:pPr lvl="1"/>
            <a:r>
              <a:rPr lang="en-US" dirty="0"/>
              <a:t>Lunch!</a:t>
            </a:r>
          </a:p>
          <a:p>
            <a:r>
              <a:rPr lang="en-US" dirty="0"/>
              <a:t>A mini problem set every day</a:t>
            </a:r>
          </a:p>
          <a:p>
            <a:pPr lvl="1"/>
            <a:r>
              <a:rPr lang="en-US" dirty="0"/>
              <a:t>Not graded, but Eliana will provide some feedback</a:t>
            </a:r>
          </a:p>
          <a:p>
            <a:pPr lvl="1"/>
            <a:r>
              <a:rPr lang="en-US" dirty="0"/>
              <a:t>I will release an answer key at 8pm</a:t>
            </a:r>
          </a:p>
          <a:p>
            <a:r>
              <a:rPr lang="en-US" dirty="0"/>
              <a:t>Office hours </a:t>
            </a:r>
          </a:p>
          <a:p>
            <a:pPr lvl="1"/>
            <a:r>
              <a:rPr lang="en-US" dirty="0"/>
              <a:t>Location: Sage 8A</a:t>
            </a:r>
          </a:p>
          <a:p>
            <a:pPr lvl="1"/>
            <a:r>
              <a:rPr lang="en-US" dirty="0"/>
              <a:t>Time: 2 – 5 pm </a:t>
            </a:r>
          </a:p>
          <a:p>
            <a:pPr lvl="1"/>
            <a:r>
              <a:rPr lang="en-US" dirty="0"/>
              <a:t>Come to OH (even if you don’t know how to ask your question)!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5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8DC56-D288-1047-7CDF-D4E14E62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Material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173B2D6-A727-3679-6A2D-2BFDFA6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57624" cy="4351338"/>
          </a:xfrm>
        </p:spPr>
        <p:txBody>
          <a:bodyPr>
            <a:normAutofit/>
          </a:bodyPr>
          <a:lstStyle/>
          <a:p>
            <a:r>
              <a:rPr lang="en-US" dirty="0"/>
              <a:t>Today</a:t>
            </a:r>
          </a:p>
          <a:p>
            <a:pPr lvl="1"/>
            <a:r>
              <a:rPr lang="en-US" dirty="0"/>
              <a:t>Thinking Like a Computer (pseudo code) </a:t>
            </a:r>
          </a:p>
          <a:p>
            <a:pPr lvl="1"/>
            <a:r>
              <a:rPr lang="en-US" dirty="0"/>
              <a:t>Base R</a:t>
            </a:r>
          </a:p>
          <a:p>
            <a:r>
              <a:rPr lang="en-US" dirty="0"/>
              <a:t>Tomorrow – </a:t>
            </a:r>
            <a:r>
              <a:rPr lang="en-US" dirty="0" err="1"/>
              <a:t>tidyverse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Data manipulation (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Data Management and visualization (ggplot2)</a:t>
            </a:r>
          </a:p>
          <a:p>
            <a:r>
              <a:rPr lang="en-US" dirty="0"/>
              <a:t>Friday </a:t>
            </a:r>
          </a:p>
          <a:p>
            <a:pPr lvl="1"/>
            <a:r>
              <a:rPr lang="en-US" dirty="0"/>
              <a:t>Collaboration and Version Control (GitHub) </a:t>
            </a:r>
          </a:p>
          <a:p>
            <a:pPr lvl="1"/>
            <a:r>
              <a:rPr lang="en-US" dirty="0"/>
              <a:t>Programming is Programming (python)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462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0B70-52C8-2462-41D7-D80F94DB8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Thinking Like A 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C2D215-B013-F668-8B30-AFD326047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Skills to help you outline and (eventually) debug code</a:t>
            </a:r>
          </a:p>
          <a:p>
            <a:endParaRPr lang="en-US" dirty="0"/>
          </a:p>
          <a:p>
            <a:r>
              <a:rPr lang="en-US" sz="1800" dirty="0"/>
              <a:t>Thanks to Ethan </a:t>
            </a:r>
            <a:r>
              <a:rPr lang="en-US" sz="1800" dirty="0" err="1"/>
              <a:t>Addicott</a:t>
            </a:r>
            <a:r>
              <a:rPr lang="en-US" sz="1800" dirty="0"/>
              <a:t> and Matt Gordon for early iterations of this lecture </a:t>
            </a:r>
          </a:p>
        </p:txBody>
      </p:sp>
    </p:spTree>
    <p:extLst>
      <p:ext uri="{BB962C8B-B14F-4D97-AF65-F5344CB8AC3E}">
        <p14:creationId xmlns:p14="http://schemas.microsoft.com/office/powerpoint/2010/main" val="3541566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603</TotalTime>
  <Words>1853</Words>
  <Application>Microsoft Macintosh PowerPoint</Application>
  <PresentationFormat>Widescreen</PresentationFormat>
  <Paragraphs>248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Söhne</vt:lpstr>
      <vt:lpstr>Times New Roman</vt:lpstr>
      <vt:lpstr>Office Theme</vt:lpstr>
      <vt:lpstr>1_Office Theme</vt:lpstr>
      <vt:lpstr>Introduction / Thinking Like a Computer </vt:lpstr>
      <vt:lpstr>My background</vt:lpstr>
      <vt:lpstr>My motivation for knowing how to program</vt:lpstr>
      <vt:lpstr>Eliana’s background</vt:lpstr>
      <vt:lpstr>Introductions</vt:lpstr>
      <vt:lpstr>Goal of next three days</vt:lpstr>
      <vt:lpstr>Logistics</vt:lpstr>
      <vt:lpstr>Outline of Material</vt:lpstr>
      <vt:lpstr>Thinking Like A Computer</vt:lpstr>
      <vt:lpstr>What is programming </vt:lpstr>
      <vt:lpstr>What is programming </vt:lpstr>
      <vt:lpstr>Some definitions</vt:lpstr>
      <vt:lpstr>Why should you think like a computer?</vt:lpstr>
      <vt:lpstr>Why should you learn to code?</vt:lpstr>
      <vt:lpstr>Pseudo Code – first step of coding</vt:lpstr>
      <vt:lpstr>Exercise One: Coffee </vt:lpstr>
      <vt:lpstr>Exercise One: Coffee </vt:lpstr>
      <vt:lpstr>Exercise Two: Rock Paper Scissors </vt:lpstr>
      <vt:lpstr>Exercise Two: Rock Paper Scissors </vt:lpstr>
      <vt:lpstr>My pseudo code (lazy)</vt:lpstr>
      <vt:lpstr>Not Lazy Pseudo Code</vt:lpstr>
      <vt:lpstr>R Code </vt:lpstr>
      <vt:lpstr>Couple of notes on writing, debugging code </vt:lpstr>
      <vt:lpstr>Couple of notes on writing, debugging code </vt:lpstr>
      <vt:lpstr>ChatGPT and other AI tools</vt:lpstr>
      <vt:lpstr>What’s next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/ Thinking Like a Computer </dc:title>
  <dc:creator>Creel, Andie</dc:creator>
  <cp:lastModifiedBy>Creel, Andie</cp:lastModifiedBy>
  <cp:revision>123</cp:revision>
  <dcterms:created xsi:type="dcterms:W3CDTF">2023-12-21T16:09:07Z</dcterms:created>
  <dcterms:modified xsi:type="dcterms:W3CDTF">2025-01-07T15:30:31Z</dcterms:modified>
</cp:coreProperties>
</file>

<file path=docProps/thumbnail.jpeg>
</file>